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0" r:id="rId2"/>
    <p:sldId id="275" r:id="rId3"/>
    <p:sldId id="271" r:id="rId4"/>
    <p:sldId id="272" r:id="rId5"/>
    <p:sldId id="276" r:id="rId6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79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C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96" autoAdjust="0"/>
  </p:normalViewPr>
  <p:slideViewPr>
    <p:cSldViewPr>
      <p:cViewPr>
        <p:scale>
          <a:sx n="125" d="100"/>
          <a:sy n="125" d="100"/>
        </p:scale>
        <p:origin x="-384" y="1524"/>
      </p:cViewPr>
      <p:guideLst>
        <p:guide orient="horz" pos="1117"/>
        <p:guide pos="26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3E723D-31DC-470E-91F1-E73B6BEEFFB2}" type="datetimeFigureOut">
              <a:rPr lang="pt-BR" smtClean="0"/>
              <a:t>28/04/2025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F4815-3E63-4A76-B0FA-C94E46AE1C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6361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F4815-3E63-4A76-B0FA-C94E46AE1C87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70058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F4815-3E63-4A76-B0FA-C94E46AE1C87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70058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F4815-3E63-4A76-B0FA-C94E46AE1C87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7005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F4815-3E63-4A76-B0FA-C94E46AE1C87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70058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F4815-3E63-4A76-B0FA-C94E46AE1C87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7005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DC93-D415-4AC5-9D39-29C106F9C1F8}" type="datetimeFigureOut">
              <a:rPr lang="pt-BR" smtClean="0"/>
              <a:t>28/04/2025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999B4-3A75-4646-90FC-6E7B08507C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9161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DC93-D415-4AC5-9D39-29C106F9C1F8}" type="datetimeFigureOut">
              <a:rPr lang="pt-BR" smtClean="0"/>
              <a:t>28/04/2025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999B4-3A75-4646-90FC-6E7B08507C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8887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DC93-D415-4AC5-9D39-29C106F9C1F8}" type="datetimeFigureOut">
              <a:rPr lang="pt-BR" smtClean="0"/>
              <a:t>28/04/2025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999B4-3A75-4646-90FC-6E7B08507C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6368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DC93-D415-4AC5-9D39-29C106F9C1F8}" type="datetimeFigureOut">
              <a:rPr lang="pt-BR" smtClean="0"/>
              <a:t>28/04/2025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999B4-3A75-4646-90FC-6E7B08507C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6560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DC93-D415-4AC5-9D39-29C106F9C1F8}" type="datetimeFigureOut">
              <a:rPr lang="pt-BR" smtClean="0"/>
              <a:t>28/04/2025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999B4-3A75-4646-90FC-6E7B08507C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5864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DC93-D415-4AC5-9D39-29C106F9C1F8}" type="datetimeFigureOut">
              <a:rPr lang="pt-BR" smtClean="0"/>
              <a:t>28/04/2025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999B4-3A75-4646-90FC-6E7B08507C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3565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DC93-D415-4AC5-9D39-29C106F9C1F8}" type="datetimeFigureOut">
              <a:rPr lang="pt-BR" smtClean="0"/>
              <a:t>28/04/2025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999B4-3A75-4646-90FC-6E7B08507C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8433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DC93-D415-4AC5-9D39-29C106F9C1F8}" type="datetimeFigureOut">
              <a:rPr lang="pt-BR" smtClean="0"/>
              <a:t>28/04/2025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999B4-3A75-4646-90FC-6E7B08507C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8828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DC93-D415-4AC5-9D39-29C106F9C1F8}" type="datetimeFigureOut">
              <a:rPr lang="pt-BR" smtClean="0"/>
              <a:t>28/04/2025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999B4-3A75-4646-90FC-6E7B08507C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3233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DC93-D415-4AC5-9D39-29C106F9C1F8}" type="datetimeFigureOut">
              <a:rPr lang="pt-BR" smtClean="0"/>
              <a:t>28/04/2025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999B4-3A75-4646-90FC-6E7B08507C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404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DC93-D415-4AC5-9D39-29C106F9C1F8}" type="datetimeFigureOut">
              <a:rPr lang="pt-BR" smtClean="0"/>
              <a:t>28/04/2025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999B4-3A75-4646-90FC-6E7B08507C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647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BDC93-D415-4AC5-9D39-29C106F9C1F8}" type="datetimeFigureOut">
              <a:rPr lang="pt-BR" smtClean="0"/>
              <a:t>28/04/2025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999B4-3A75-4646-90FC-6E7B08507C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5559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roberto.moreira@ctd.net.b" TargetMode="External"/><Relationship Id="rId3" Type="http://schemas.openxmlformats.org/officeDocument/2006/relationships/image" Target="../media/image1.jpeg"/><Relationship Id="rId7" Type="http://schemas.openxmlformats.org/officeDocument/2006/relationships/hyperlink" Target="mailto:denilson.novaes@ctd.net.br" TargetMode="External"/><Relationship Id="rId12" Type="http://schemas.openxmlformats.org/officeDocument/2006/relationships/hyperlink" Target="mailto:mariane.gomes@ctd.net.br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stephanie.pasello@ctd.net.br" TargetMode="External"/><Relationship Id="rId11" Type="http://schemas.openxmlformats.org/officeDocument/2006/relationships/hyperlink" Target="mailto:george.oliveira@ctd.net.br" TargetMode="External"/><Relationship Id="rId5" Type="http://schemas.openxmlformats.org/officeDocument/2006/relationships/hyperlink" Target="mailto:roberto.moreira@ctd.net.br" TargetMode="External"/><Relationship Id="rId10" Type="http://schemas.openxmlformats.org/officeDocument/2006/relationships/hyperlink" Target="mailto:rogerio.donizete@ctd.net.br" TargetMode="External"/><Relationship Id="rId4" Type="http://schemas.openxmlformats.org/officeDocument/2006/relationships/image" Target="../media/image2.png"/><Relationship Id="rId9" Type="http://schemas.openxmlformats.org/officeDocument/2006/relationships/hyperlink" Target="mailto:ayla.ramos@ctd.net.br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mailto:amauri.vieira@ctd.net.br" TargetMode="External"/><Relationship Id="rId3" Type="http://schemas.openxmlformats.org/officeDocument/2006/relationships/image" Target="../media/image1.jpeg"/><Relationship Id="rId7" Type="http://schemas.openxmlformats.org/officeDocument/2006/relationships/hyperlink" Target="mailto:paulo.antonio@ctd.net.br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paulo.campaneli@ctd.net.br" TargetMode="External"/><Relationship Id="rId5" Type="http://schemas.openxmlformats.org/officeDocument/2006/relationships/hyperlink" Target="mailto:lupercio.barusso@ctd.net.br" TargetMode="External"/><Relationship Id="rId10" Type="http://schemas.openxmlformats.org/officeDocument/2006/relationships/hyperlink" Target="mailto:eugenio.zanin@ctd.net.br" TargetMode="External"/><Relationship Id="rId4" Type="http://schemas.openxmlformats.org/officeDocument/2006/relationships/image" Target="../media/image2.png"/><Relationship Id="rId9" Type="http://schemas.openxmlformats.org/officeDocument/2006/relationships/hyperlink" Target="mailto:bruna.rafaela@ctd.net.br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ayla.ramos@ctd.net.br" TargetMode="External"/><Relationship Id="rId3" Type="http://schemas.openxmlformats.org/officeDocument/2006/relationships/image" Target="../media/image1.jpeg"/><Relationship Id="rId7" Type="http://schemas.openxmlformats.org/officeDocument/2006/relationships/hyperlink" Target="mailto:fabiana.dias@ctd.net.br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daniela.santos@ctd.net.br" TargetMode="External"/><Relationship Id="rId5" Type="http://schemas.openxmlformats.org/officeDocument/2006/relationships/hyperlink" Target="mailto:thiago.andrande@ctd.net.br" TargetMode="External"/><Relationship Id="rId10" Type="http://schemas.openxmlformats.org/officeDocument/2006/relationships/hyperlink" Target="mailto:leonice.zava@ctd.net.br" TargetMode="External"/><Relationship Id="rId4" Type="http://schemas.openxmlformats.org/officeDocument/2006/relationships/image" Target="../media/image2.png"/><Relationship Id="rId9" Type="http://schemas.openxmlformats.org/officeDocument/2006/relationships/hyperlink" Target="mailto:mariane.gomes@ctd.net.b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tângulo de cantos arredondados 77"/>
          <p:cNvSpPr/>
          <p:nvPr/>
        </p:nvSpPr>
        <p:spPr>
          <a:xfrm>
            <a:off x="6366698" y="6165304"/>
            <a:ext cx="2471976" cy="526282"/>
          </a:xfrm>
          <a:prstGeom prst="roundRect">
            <a:avLst/>
          </a:prstGeom>
          <a:ln w="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050" dirty="0"/>
              <a:t>Aprovado na  </a:t>
            </a:r>
            <a:r>
              <a:rPr lang="pt-BR" sz="1050" dirty="0" smtClean="0"/>
              <a:t>366ª </a:t>
            </a:r>
            <a:r>
              <a:rPr lang="pt-BR" sz="1050" dirty="0"/>
              <a:t>REDIR de </a:t>
            </a:r>
            <a:r>
              <a:rPr lang="pt-BR" sz="1050" dirty="0" smtClean="0"/>
              <a:t>02.04.2025 </a:t>
            </a:r>
            <a:r>
              <a:rPr lang="pt-BR" sz="1050" dirty="0"/>
              <a:t>e no </a:t>
            </a:r>
            <a:r>
              <a:rPr lang="pt-BR" sz="1050" dirty="0" smtClean="0">
                <a:solidFill>
                  <a:schemeClr val="tx1"/>
                </a:solidFill>
              </a:rPr>
              <a:t>277º </a:t>
            </a:r>
            <a:r>
              <a:rPr lang="pt-BR" sz="1050" dirty="0">
                <a:solidFill>
                  <a:schemeClr val="tx1"/>
                </a:solidFill>
              </a:rPr>
              <a:t>CAD de </a:t>
            </a:r>
            <a:r>
              <a:rPr lang="pt-BR" sz="1050" dirty="0" smtClean="0">
                <a:solidFill>
                  <a:schemeClr val="tx1"/>
                </a:solidFill>
              </a:rPr>
              <a:t>24.04.2025</a:t>
            </a:r>
            <a:endParaRPr lang="pt-BR" sz="1050" dirty="0">
              <a:solidFill>
                <a:schemeClr val="tx1"/>
              </a:solidFill>
            </a:endParaRPr>
          </a:p>
        </p:txBody>
      </p:sp>
      <p:pic>
        <p:nvPicPr>
          <p:cNvPr id="1026" name="Picture 2" descr="cabeçalho_Papel de Cart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2030968" cy="57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9" name="Conector reto 78"/>
          <p:cNvCxnSpPr/>
          <p:nvPr/>
        </p:nvCxnSpPr>
        <p:spPr>
          <a:xfrm>
            <a:off x="6598331" y="4473634"/>
            <a:ext cx="1" cy="3136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angulado 53"/>
          <p:cNvCxnSpPr/>
          <p:nvPr/>
        </p:nvCxnSpPr>
        <p:spPr>
          <a:xfrm flipV="1">
            <a:off x="2721463" y="3476871"/>
            <a:ext cx="1072063" cy="91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to 29"/>
          <p:cNvCxnSpPr/>
          <p:nvPr/>
        </p:nvCxnSpPr>
        <p:spPr>
          <a:xfrm>
            <a:off x="2135930" y="4473487"/>
            <a:ext cx="0" cy="4218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angulado 53"/>
          <p:cNvCxnSpPr/>
          <p:nvPr/>
        </p:nvCxnSpPr>
        <p:spPr>
          <a:xfrm flipH="1" flipV="1">
            <a:off x="4929986" y="3477885"/>
            <a:ext cx="890945" cy="81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to 74"/>
          <p:cNvCxnSpPr/>
          <p:nvPr/>
        </p:nvCxnSpPr>
        <p:spPr>
          <a:xfrm flipH="1">
            <a:off x="4360189" y="1770062"/>
            <a:ext cx="8094" cy="562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reto 75"/>
          <p:cNvCxnSpPr/>
          <p:nvPr/>
        </p:nvCxnSpPr>
        <p:spPr>
          <a:xfrm>
            <a:off x="4368284" y="2531879"/>
            <a:ext cx="0" cy="24164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angulado 50"/>
          <p:cNvCxnSpPr/>
          <p:nvPr/>
        </p:nvCxnSpPr>
        <p:spPr>
          <a:xfrm rot="10800000" flipV="1">
            <a:off x="2080388" y="3747200"/>
            <a:ext cx="1643860" cy="24288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angulado 48"/>
          <p:cNvCxnSpPr/>
          <p:nvPr/>
        </p:nvCxnSpPr>
        <p:spPr>
          <a:xfrm>
            <a:off x="4929986" y="3747201"/>
            <a:ext cx="1436712" cy="24288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tângulo 17"/>
          <p:cNvSpPr/>
          <p:nvPr/>
        </p:nvSpPr>
        <p:spPr>
          <a:xfrm>
            <a:off x="3607084" y="3267664"/>
            <a:ext cx="1506210" cy="600977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300" b="1" dirty="0" smtClean="0">
                <a:solidFill>
                  <a:schemeClr val="bg1"/>
                </a:solidFill>
              </a:rPr>
              <a:t>PRESIDÊNCIA</a:t>
            </a:r>
            <a:endParaRPr lang="pt-BR" sz="1300" b="1" dirty="0">
              <a:solidFill>
                <a:schemeClr val="bg1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3344919" y="1222163"/>
            <a:ext cx="2030540" cy="606842"/>
          </a:xfrm>
          <a:prstGeom prst="rect">
            <a:avLst/>
          </a:prstGeom>
          <a:solidFill>
            <a:srgbClr val="005CA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solidFill>
                  <a:schemeClr val="bg1"/>
                </a:solidFill>
              </a:rPr>
              <a:t>Assembleia de Acionistas </a:t>
            </a:r>
            <a:endParaRPr lang="pt-BR" sz="1400" b="1" dirty="0">
              <a:solidFill>
                <a:schemeClr val="bg1"/>
              </a:solidFill>
            </a:endParaRPr>
          </a:p>
        </p:txBody>
      </p:sp>
      <p:cxnSp>
        <p:nvCxnSpPr>
          <p:cNvPr id="12" name="Conector angulado 11"/>
          <p:cNvCxnSpPr/>
          <p:nvPr/>
        </p:nvCxnSpPr>
        <p:spPr>
          <a:xfrm>
            <a:off x="4873127" y="2549085"/>
            <a:ext cx="1436712" cy="24288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angulado 13"/>
          <p:cNvCxnSpPr/>
          <p:nvPr/>
        </p:nvCxnSpPr>
        <p:spPr>
          <a:xfrm rot="10800000" flipV="1">
            <a:off x="2315324" y="2549086"/>
            <a:ext cx="1643860" cy="24288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to 21"/>
          <p:cNvCxnSpPr/>
          <p:nvPr/>
        </p:nvCxnSpPr>
        <p:spPr>
          <a:xfrm>
            <a:off x="2135026" y="4473487"/>
            <a:ext cx="4464497" cy="1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tângulo 18"/>
          <p:cNvSpPr/>
          <p:nvPr/>
        </p:nvSpPr>
        <p:spPr>
          <a:xfrm>
            <a:off x="5846418" y="4689409"/>
            <a:ext cx="1506210" cy="600977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>
                <a:solidFill>
                  <a:schemeClr val="bg1"/>
                </a:solidFill>
              </a:rPr>
              <a:t>Diretoria de Negócios </a:t>
            </a:r>
            <a:endParaRPr lang="pt-BR" sz="1200" b="1" dirty="0">
              <a:solidFill>
                <a:schemeClr val="bg1"/>
              </a:solidFill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3610882" y="4689409"/>
            <a:ext cx="1506210" cy="600977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50" b="1" dirty="0">
                <a:solidFill>
                  <a:schemeClr val="bg1"/>
                </a:solidFill>
              </a:rPr>
              <a:t>Diretoria </a:t>
            </a:r>
            <a:r>
              <a:rPr lang="pt-BR" sz="1050" b="1" dirty="0" smtClean="0">
                <a:solidFill>
                  <a:schemeClr val="bg1"/>
                </a:solidFill>
              </a:rPr>
              <a:t>de Tecnologia da Informação e Operações</a:t>
            </a:r>
            <a:endParaRPr lang="pt-BR" sz="1050" b="1" dirty="0">
              <a:solidFill>
                <a:schemeClr val="bg1"/>
              </a:solidFill>
            </a:endParaRPr>
          </a:p>
        </p:txBody>
      </p:sp>
      <p:sp>
        <p:nvSpPr>
          <p:cNvPr id="58" name="Retângulo 57"/>
          <p:cNvSpPr/>
          <p:nvPr/>
        </p:nvSpPr>
        <p:spPr>
          <a:xfrm>
            <a:off x="3450603" y="2225859"/>
            <a:ext cx="1800000" cy="612040"/>
          </a:xfrm>
          <a:prstGeom prst="rect">
            <a:avLst/>
          </a:prstGeom>
          <a:solidFill>
            <a:srgbClr val="005CA9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>
                <a:solidFill>
                  <a:schemeClr val="bg1"/>
                </a:solidFill>
              </a:rPr>
              <a:t>Conselho de Administração </a:t>
            </a:r>
          </a:p>
        </p:txBody>
      </p:sp>
      <p:sp>
        <p:nvSpPr>
          <p:cNvPr id="71" name="Retângulo 70"/>
          <p:cNvSpPr/>
          <p:nvPr/>
        </p:nvSpPr>
        <p:spPr>
          <a:xfrm>
            <a:off x="5807506" y="1973859"/>
            <a:ext cx="1504798" cy="504000"/>
          </a:xfrm>
          <a:prstGeom prst="rect">
            <a:avLst/>
          </a:prstGeom>
          <a:solidFill>
            <a:srgbClr val="005CA9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>
                <a:solidFill>
                  <a:schemeClr val="bg1"/>
                </a:solidFill>
              </a:rPr>
              <a:t>Conselho </a:t>
            </a:r>
            <a:r>
              <a:rPr lang="pt-BR" sz="1400" b="1" dirty="0" smtClean="0">
                <a:solidFill>
                  <a:schemeClr val="bg1"/>
                </a:solidFill>
              </a:rPr>
              <a:t>Fiscal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73" name="Retângulo 72"/>
          <p:cNvSpPr/>
          <p:nvPr/>
        </p:nvSpPr>
        <p:spPr>
          <a:xfrm>
            <a:off x="5807508" y="2549923"/>
            <a:ext cx="1504796" cy="504000"/>
          </a:xfrm>
          <a:prstGeom prst="rect">
            <a:avLst/>
          </a:prstGeom>
          <a:solidFill>
            <a:srgbClr val="005CA9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solidFill>
                  <a:schemeClr val="bg1"/>
                </a:solidFill>
              </a:rPr>
              <a:t>Auditoria Interna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74" name="Retângulo 73"/>
          <p:cNvSpPr/>
          <p:nvPr/>
        </p:nvSpPr>
        <p:spPr>
          <a:xfrm>
            <a:off x="1278375" y="2549923"/>
            <a:ext cx="1504800" cy="504000"/>
          </a:xfrm>
          <a:prstGeom prst="rect">
            <a:avLst/>
          </a:prstGeom>
          <a:solidFill>
            <a:srgbClr val="005CA9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>
                <a:solidFill>
                  <a:schemeClr val="bg1"/>
                </a:solidFill>
              </a:rPr>
              <a:t>Comitê de Auditoria Estatutário</a:t>
            </a:r>
            <a:endParaRPr lang="pt-BR" sz="1200" b="1" dirty="0">
              <a:solidFill>
                <a:schemeClr val="bg1"/>
              </a:solidFill>
            </a:endParaRPr>
          </a:p>
        </p:txBody>
      </p:sp>
      <p:cxnSp>
        <p:nvCxnSpPr>
          <p:cNvPr id="77" name="Conector reto 76"/>
          <p:cNvCxnSpPr/>
          <p:nvPr/>
        </p:nvCxnSpPr>
        <p:spPr>
          <a:xfrm flipH="1">
            <a:off x="4368284" y="2045029"/>
            <a:ext cx="143922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tângulo 54"/>
          <p:cNvSpPr/>
          <p:nvPr/>
        </p:nvSpPr>
        <p:spPr>
          <a:xfrm>
            <a:off x="1278375" y="3918076"/>
            <a:ext cx="1504796" cy="43204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dirty="0">
                <a:solidFill>
                  <a:srgbClr val="002060"/>
                </a:solidFill>
              </a:rPr>
              <a:t>Gestão Empresarial , </a:t>
            </a:r>
            <a:r>
              <a:rPr lang="pt-BR" sz="1000" dirty="0" smtClean="0">
                <a:solidFill>
                  <a:srgbClr val="002060"/>
                </a:solidFill>
              </a:rPr>
              <a:t>Governança Corporativa</a:t>
            </a:r>
            <a:endParaRPr lang="pt-BR" sz="1000" dirty="0">
              <a:solidFill>
                <a:srgbClr val="002060"/>
              </a:solidFill>
            </a:endParaRPr>
          </a:p>
        </p:txBody>
      </p:sp>
      <p:sp>
        <p:nvSpPr>
          <p:cNvPr id="35" name="Retângulo 34"/>
          <p:cNvSpPr/>
          <p:nvPr/>
        </p:nvSpPr>
        <p:spPr>
          <a:xfrm>
            <a:off x="1278376" y="4684412"/>
            <a:ext cx="1504799" cy="600977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>
                <a:solidFill>
                  <a:schemeClr val="bg1"/>
                </a:solidFill>
              </a:rPr>
              <a:t>Diretoria Administrativa e Financeira</a:t>
            </a:r>
            <a:endParaRPr lang="pt-BR" sz="1200" b="1" dirty="0">
              <a:solidFill>
                <a:schemeClr val="bg1"/>
              </a:solidFill>
            </a:endParaRPr>
          </a:p>
        </p:txBody>
      </p:sp>
      <p:sp>
        <p:nvSpPr>
          <p:cNvPr id="52" name="Retângulo 51"/>
          <p:cNvSpPr/>
          <p:nvPr/>
        </p:nvSpPr>
        <p:spPr>
          <a:xfrm>
            <a:off x="1273831" y="3414067"/>
            <a:ext cx="1504796" cy="432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dirty="0">
                <a:solidFill>
                  <a:srgbClr val="002060"/>
                </a:solidFill>
              </a:rPr>
              <a:t>Gestão de Riscos e </a:t>
            </a:r>
            <a:r>
              <a:rPr lang="pt-BR" sz="1100" dirty="0" err="1">
                <a:solidFill>
                  <a:srgbClr val="002060"/>
                </a:solidFill>
              </a:rPr>
              <a:t>Compliance</a:t>
            </a:r>
            <a:r>
              <a:rPr lang="pt-BR" sz="1100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53" name="Retângulo 52"/>
          <p:cNvSpPr/>
          <p:nvPr/>
        </p:nvSpPr>
        <p:spPr>
          <a:xfrm>
            <a:off x="5807506" y="3414067"/>
            <a:ext cx="1504796" cy="432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dirty="0">
                <a:solidFill>
                  <a:srgbClr val="002060"/>
                </a:solidFill>
              </a:rPr>
              <a:t>Jurídico </a:t>
            </a:r>
          </a:p>
        </p:txBody>
      </p:sp>
      <p:sp>
        <p:nvSpPr>
          <p:cNvPr id="63" name="Retângulo 62"/>
          <p:cNvSpPr/>
          <p:nvPr/>
        </p:nvSpPr>
        <p:spPr>
          <a:xfrm>
            <a:off x="5807507" y="3918123"/>
            <a:ext cx="1504796" cy="432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dirty="0">
                <a:solidFill>
                  <a:srgbClr val="002060"/>
                </a:solidFill>
              </a:rPr>
              <a:t>Privacidade de </a:t>
            </a:r>
            <a:r>
              <a:rPr lang="pt-BR" sz="1100" dirty="0" smtClean="0">
                <a:solidFill>
                  <a:srgbClr val="002060"/>
                </a:solidFill>
              </a:rPr>
              <a:t>Dados</a:t>
            </a:r>
            <a:endParaRPr lang="pt-BR" sz="1100" dirty="0">
              <a:solidFill>
                <a:srgbClr val="002060"/>
              </a:solidFill>
            </a:endParaRPr>
          </a:p>
        </p:txBody>
      </p:sp>
      <p:pic>
        <p:nvPicPr>
          <p:cNvPr id="56" name="Picture 2" descr="logo90_fundo_transparent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459" y="54953"/>
            <a:ext cx="1098550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1923650" y="5328410"/>
            <a:ext cx="23275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r>
              <a:rPr lang="pt-BR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r>
              <a:rPr lang="pt-BR" sz="1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</p:txBody>
      </p:sp>
      <p:sp>
        <p:nvSpPr>
          <p:cNvPr id="57" name="CaixaDeTexto 56"/>
          <p:cNvSpPr txBox="1"/>
          <p:nvPr/>
        </p:nvSpPr>
        <p:spPr>
          <a:xfrm>
            <a:off x="4259921" y="5328410"/>
            <a:ext cx="23275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r>
              <a:rPr lang="pt-BR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r>
              <a:rPr lang="pt-BR" sz="1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</p:txBody>
      </p:sp>
      <p:sp>
        <p:nvSpPr>
          <p:cNvPr id="62" name="CaixaDeTexto 61"/>
          <p:cNvSpPr txBox="1"/>
          <p:nvPr/>
        </p:nvSpPr>
        <p:spPr>
          <a:xfrm>
            <a:off x="6491160" y="5328410"/>
            <a:ext cx="23275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r>
              <a:rPr lang="pt-BR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r>
              <a:rPr lang="pt-BR" sz="1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124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abeçalho_Papel de Cart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2030968" cy="57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0" name="Conector reto 29"/>
          <p:cNvCxnSpPr/>
          <p:nvPr/>
        </p:nvCxnSpPr>
        <p:spPr>
          <a:xfrm>
            <a:off x="1284466" y="995525"/>
            <a:ext cx="0" cy="3838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ector reto 100"/>
          <p:cNvCxnSpPr/>
          <p:nvPr/>
        </p:nvCxnSpPr>
        <p:spPr>
          <a:xfrm>
            <a:off x="3896524" y="3309652"/>
            <a:ext cx="3463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reto 75"/>
          <p:cNvCxnSpPr/>
          <p:nvPr/>
        </p:nvCxnSpPr>
        <p:spPr>
          <a:xfrm>
            <a:off x="3861551" y="757317"/>
            <a:ext cx="0" cy="6041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ector reto 101"/>
          <p:cNvCxnSpPr/>
          <p:nvPr/>
        </p:nvCxnSpPr>
        <p:spPr>
          <a:xfrm>
            <a:off x="3896525" y="4064274"/>
            <a:ext cx="3467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ector reto 106"/>
          <p:cNvCxnSpPr/>
          <p:nvPr/>
        </p:nvCxnSpPr>
        <p:spPr>
          <a:xfrm>
            <a:off x="6621609" y="4090503"/>
            <a:ext cx="2981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ector reto 105"/>
          <p:cNvCxnSpPr/>
          <p:nvPr/>
        </p:nvCxnSpPr>
        <p:spPr>
          <a:xfrm>
            <a:off x="6635769" y="3259172"/>
            <a:ext cx="3148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ector reto 104"/>
          <p:cNvCxnSpPr/>
          <p:nvPr/>
        </p:nvCxnSpPr>
        <p:spPr>
          <a:xfrm>
            <a:off x="6402028" y="2569634"/>
            <a:ext cx="149074" cy="6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ector reto 102"/>
          <p:cNvCxnSpPr/>
          <p:nvPr/>
        </p:nvCxnSpPr>
        <p:spPr>
          <a:xfrm>
            <a:off x="3652194" y="2410219"/>
            <a:ext cx="2093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tângulo 60"/>
          <p:cNvSpPr/>
          <p:nvPr/>
        </p:nvSpPr>
        <p:spPr>
          <a:xfrm>
            <a:off x="6342099" y="2996780"/>
            <a:ext cx="1398254" cy="67214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50" dirty="0" smtClean="0">
                <a:solidFill>
                  <a:srgbClr val="002060"/>
                </a:solidFill>
              </a:rPr>
              <a:t/>
            </a:r>
            <a:br>
              <a:rPr lang="pt-BR" sz="1050" dirty="0" smtClean="0">
                <a:solidFill>
                  <a:srgbClr val="002060"/>
                </a:solidFill>
              </a:rPr>
            </a:br>
            <a:r>
              <a:rPr lang="pt-BR" sz="1050" dirty="0" smtClean="0">
                <a:solidFill>
                  <a:srgbClr val="002060"/>
                </a:solidFill>
              </a:rPr>
              <a:t>Novos Negócios</a:t>
            </a:r>
            <a:endParaRPr lang="pt-BR" sz="1050" dirty="0">
              <a:solidFill>
                <a:srgbClr val="002060"/>
              </a:solidFill>
            </a:endParaRPr>
          </a:p>
          <a:p>
            <a:pPr algn="ctr"/>
            <a:r>
              <a:rPr lang="pt-BR" sz="1050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60" name="Retângulo 59"/>
          <p:cNvSpPr/>
          <p:nvPr/>
        </p:nvSpPr>
        <p:spPr>
          <a:xfrm>
            <a:off x="5994656" y="2129996"/>
            <a:ext cx="1518447" cy="60097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dirty="0" smtClean="0">
                <a:solidFill>
                  <a:srgbClr val="002060"/>
                </a:solidFill>
              </a:rPr>
              <a:t>Gerência de Negócios</a:t>
            </a:r>
            <a:endParaRPr lang="pt-BR" sz="1100" dirty="0">
              <a:solidFill>
                <a:srgbClr val="002060"/>
              </a:solidFill>
            </a:endParaRPr>
          </a:p>
        </p:txBody>
      </p:sp>
      <p:sp>
        <p:nvSpPr>
          <p:cNvPr id="48" name="Retângulo 47">
            <a:extLst>
              <a:ext uri="{FF2B5EF4-FFF2-40B4-BE49-F238E27FC236}">
                <a16:creationId xmlns:a16="http://schemas.microsoft.com/office/drawing/2014/main" xmlns="" id="{90D7ED91-8E18-4AA9-9122-24D0CA8AA4DC}"/>
              </a:ext>
            </a:extLst>
          </p:cNvPr>
          <p:cNvSpPr/>
          <p:nvPr/>
        </p:nvSpPr>
        <p:spPr>
          <a:xfrm>
            <a:off x="3815200" y="3859745"/>
            <a:ext cx="1506209" cy="5812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dirty="0" smtClean="0">
                <a:solidFill>
                  <a:srgbClr val="002060"/>
                </a:solidFill>
              </a:rPr>
              <a:t>Planejamento e Processo</a:t>
            </a:r>
            <a:endParaRPr lang="pt-BR" sz="1100" dirty="0">
              <a:solidFill>
                <a:srgbClr val="002060"/>
              </a:solidFill>
            </a:endParaRPr>
          </a:p>
        </p:txBody>
      </p:sp>
      <p:sp>
        <p:nvSpPr>
          <p:cNvPr id="28" name="Retângulo 27"/>
          <p:cNvSpPr/>
          <p:nvPr/>
        </p:nvSpPr>
        <p:spPr>
          <a:xfrm>
            <a:off x="3810226" y="2979829"/>
            <a:ext cx="1506210" cy="67214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dirty="0" smtClean="0">
                <a:solidFill>
                  <a:srgbClr val="002060"/>
                </a:solidFill>
              </a:rPr>
              <a:t>Operações  TECOP</a:t>
            </a:r>
            <a:endParaRPr lang="pt-BR" sz="1100" dirty="0">
              <a:solidFill>
                <a:srgbClr val="002060"/>
              </a:solidFill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5791164" y="1392740"/>
            <a:ext cx="1506210" cy="600977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>
                <a:solidFill>
                  <a:schemeClr val="bg1"/>
                </a:solidFill>
              </a:rPr>
              <a:t>Diretoria de Negócios </a:t>
            </a:r>
            <a:endParaRPr lang="pt-BR" sz="1200" b="1" dirty="0">
              <a:solidFill>
                <a:schemeClr val="bg1"/>
              </a:solidFill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3139633" y="1379396"/>
            <a:ext cx="1506210" cy="600977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50" b="1" dirty="0">
                <a:solidFill>
                  <a:schemeClr val="bg1"/>
                </a:solidFill>
              </a:rPr>
              <a:t>Diretoria </a:t>
            </a:r>
            <a:r>
              <a:rPr lang="pt-BR" sz="1050" b="1" dirty="0" smtClean="0">
                <a:solidFill>
                  <a:schemeClr val="bg1"/>
                </a:solidFill>
              </a:rPr>
              <a:t>de Tecnologia da Informação e Operações</a:t>
            </a:r>
            <a:endParaRPr lang="pt-BR" sz="1050" b="1" dirty="0">
              <a:solidFill>
                <a:schemeClr val="bg1"/>
              </a:solidFill>
            </a:endParaRPr>
          </a:p>
        </p:txBody>
      </p:sp>
      <p:cxnSp>
        <p:nvCxnSpPr>
          <p:cNvPr id="97" name="Conector angulado 96"/>
          <p:cNvCxnSpPr/>
          <p:nvPr/>
        </p:nvCxnSpPr>
        <p:spPr>
          <a:xfrm rot="16200000" flipH="1">
            <a:off x="2455206" y="3876180"/>
            <a:ext cx="2273990" cy="1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tângulo 34"/>
          <p:cNvSpPr/>
          <p:nvPr/>
        </p:nvSpPr>
        <p:spPr>
          <a:xfrm>
            <a:off x="531360" y="1379396"/>
            <a:ext cx="1506211" cy="600977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>
                <a:solidFill>
                  <a:schemeClr val="bg1"/>
                </a:solidFill>
              </a:rPr>
              <a:t>Diretoria Administrativa e Financeira </a:t>
            </a:r>
            <a:endParaRPr lang="pt-BR" sz="1200" b="1" dirty="0">
              <a:solidFill>
                <a:schemeClr val="bg1"/>
              </a:solidFill>
            </a:endParaRPr>
          </a:p>
        </p:txBody>
      </p:sp>
      <p:sp>
        <p:nvSpPr>
          <p:cNvPr id="50" name="Retângulo 49"/>
          <p:cNvSpPr/>
          <p:nvPr/>
        </p:nvSpPr>
        <p:spPr>
          <a:xfrm>
            <a:off x="6349946" y="3820288"/>
            <a:ext cx="1390408" cy="6009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dirty="0" smtClean="0">
                <a:solidFill>
                  <a:srgbClr val="002060"/>
                </a:solidFill>
              </a:rPr>
              <a:t>Relacionamento com o Cliente e Marketing</a:t>
            </a:r>
            <a:endParaRPr lang="pt-BR" sz="1100" dirty="0">
              <a:solidFill>
                <a:srgbClr val="002060"/>
              </a:solidFill>
            </a:endParaRPr>
          </a:p>
        </p:txBody>
      </p:sp>
      <p:cxnSp>
        <p:nvCxnSpPr>
          <p:cNvPr id="54" name="Conector reto 53"/>
          <p:cNvCxnSpPr/>
          <p:nvPr/>
        </p:nvCxnSpPr>
        <p:spPr>
          <a:xfrm>
            <a:off x="6635775" y="4615620"/>
            <a:ext cx="28397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6" name="Picture 2" descr="logo90_fundo_transparent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459" y="54953"/>
            <a:ext cx="1098550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7" name="Conector reto 56"/>
          <p:cNvCxnSpPr/>
          <p:nvPr/>
        </p:nvCxnSpPr>
        <p:spPr>
          <a:xfrm flipH="1">
            <a:off x="1277070" y="995525"/>
            <a:ext cx="535252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reto 64"/>
          <p:cNvCxnSpPr/>
          <p:nvPr/>
        </p:nvCxnSpPr>
        <p:spPr>
          <a:xfrm>
            <a:off x="6629593" y="995525"/>
            <a:ext cx="0" cy="3838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tângulo 65"/>
          <p:cNvSpPr/>
          <p:nvPr/>
        </p:nvSpPr>
        <p:spPr>
          <a:xfrm>
            <a:off x="756880" y="2144457"/>
            <a:ext cx="1506211" cy="6009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dirty="0" smtClean="0">
                <a:solidFill>
                  <a:srgbClr val="002060"/>
                </a:solidFill>
              </a:rPr>
              <a:t>Gerência Administrativa Financeira</a:t>
            </a:r>
            <a:endParaRPr lang="pt-BR" sz="1100" dirty="0">
              <a:solidFill>
                <a:srgbClr val="002060"/>
              </a:solidFill>
            </a:endParaRPr>
          </a:p>
        </p:txBody>
      </p:sp>
      <p:sp>
        <p:nvSpPr>
          <p:cNvPr id="68" name="Retângulo 67"/>
          <p:cNvSpPr/>
          <p:nvPr/>
        </p:nvSpPr>
        <p:spPr>
          <a:xfrm>
            <a:off x="3459367" y="2144457"/>
            <a:ext cx="1506209" cy="6009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dirty="0" smtClean="0">
                <a:solidFill>
                  <a:srgbClr val="002060"/>
                </a:solidFill>
              </a:rPr>
              <a:t>Gerência Tecnologia da Informação e Operações</a:t>
            </a:r>
            <a:endParaRPr lang="pt-BR" sz="1100" dirty="0">
              <a:solidFill>
                <a:srgbClr val="002060"/>
              </a:solidFill>
            </a:endParaRPr>
          </a:p>
        </p:txBody>
      </p:sp>
      <p:sp>
        <p:nvSpPr>
          <p:cNvPr id="72" name="Retângulo 71"/>
          <p:cNvSpPr/>
          <p:nvPr/>
        </p:nvSpPr>
        <p:spPr>
          <a:xfrm>
            <a:off x="6344467" y="4574662"/>
            <a:ext cx="1395887" cy="5812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dirty="0" smtClean="0">
                <a:solidFill>
                  <a:srgbClr val="002060"/>
                </a:solidFill>
              </a:rPr>
              <a:t>Gestão de Negócios</a:t>
            </a:r>
            <a:endParaRPr lang="pt-BR" sz="1100" dirty="0">
              <a:solidFill>
                <a:srgbClr val="002060"/>
              </a:solidFill>
            </a:endParaRPr>
          </a:p>
        </p:txBody>
      </p:sp>
      <p:cxnSp>
        <p:nvCxnSpPr>
          <p:cNvPr id="86" name="Conector reto 85"/>
          <p:cNvCxnSpPr/>
          <p:nvPr/>
        </p:nvCxnSpPr>
        <p:spPr>
          <a:xfrm flipV="1">
            <a:off x="816132" y="4853775"/>
            <a:ext cx="31483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to 86"/>
          <p:cNvCxnSpPr/>
          <p:nvPr/>
        </p:nvCxnSpPr>
        <p:spPr>
          <a:xfrm>
            <a:off x="816132" y="3280317"/>
            <a:ext cx="3568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ector reto 87"/>
          <p:cNvCxnSpPr/>
          <p:nvPr/>
        </p:nvCxnSpPr>
        <p:spPr>
          <a:xfrm>
            <a:off x="826645" y="4034939"/>
            <a:ext cx="3467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to 88"/>
          <p:cNvCxnSpPr/>
          <p:nvPr/>
        </p:nvCxnSpPr>
        <p:spPr>
          <a:xfrm>
            <a:off x="642507" y="2444945"/>
            <a:ext cx="1067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tângulo 89">
            <a:extLst>
              <a:ext uri="{FF2B5EF4-FFF2-40B4-BE49-F238E27FC236}">
                <a16:creationId xmlns:a16="http://schemas.microsoft.com/office/drawing/2014/main" xmlns="" id="{90D7ED91-8E18-4AA9-9122-24D0CA8AA4DC}"/>
              </a:ext>
            </a:extLst>
          </p:cNvPr>
          <p:cNvSpPr/>
          <p:nvPr/>
        </p:nvSpPr>
        <p:spPr>
          <a:xfrm>
            <a:off x="1048019" y="4547513"/>
            <a:ext cx="1506209" cy="5812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dirty="0" smtClean="0">
                <a:solidFill>
                  <a:srgbClr val="002060"/>
                </a:solidFill>
              </a:rPr>
              <a:t>Financeiro</a:t>
            </a:r>
            <a:endParaRPr lang="pt-BR" sz="1100" dirty="0">
              <a:solidFill>
                <a:srgbClr val="002060"/>
              </a:solidFill>
            </a:endParaRPr>
          </a:p>
        </p:txBody>
      </p:sp>
      <p:sp>
        <p:nvSpPr>
          <p:cNvPr id="91" name="Retângulo 90">
            <a:extLst>
              <a:ext uri="{FF2B5EF4-FFF2-40B4-BE49-F238E27FC236}">
                <a16:creationId xmlns:a16="http://schemas.microsoft.com/office/drawing/2014/main" xmlns="" id="{90D7ED91-8E18-4AA9-9122-24D0CA8AA4DC}"/>
              </a:ext>
            </a:extLst>
          </p:cNvPr>
          <p:cNvSpPr/>
          <p:nvPr/>
        </p:nvSpPr>
        <p:spPr>
          <a:xfrm>
            <a:off x="1043044" y="3793138"/>
            <a:ext cx="1501236" cy="6009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dirty="0" smtClean="0">
                <a:solidFill>
                  <a:srgbClr val="002060"/>
                </a:solidFill>
              </a:rPr>
              <a:t>Recursos Humanos </a:t>
            </a:r>
            <a:endParaRPr lang="pt-BR" sz="1100" dirty="0">
              <a:solidFill>
                <a:srgbClr val="002060"/>
              </a:solidFill>
            </a:endParaRPr>
          </a:p>
        </p:txBody>
      </p:sp>
      <p:sp>
        <p:nvSpPr>
          <p:cNvPr id="92" name="Retângulo 91"/>
          <p:cNvSpPr/>
          <p:nvPr/>
        </p:nvSpPr>
        <p:spPr>
          <a:xfrm>
            <a:off x="1035186" y="2986078"/>
            <a:ext cx="1506210" cy="67214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dirty="0" smtClean="0">
                <a:solidFill>
                  <a:srgbClr val="002060"/>
                </a:solidFill>
              </a:rPr>
              <a:t>Contabilidade</a:t>
            </a:r>
            <a:endParaRPr lang="pt-BR" sz="1100" dirty="0">
              <a:solidFill>
                <a:srgbClr val="002060"/>
              </a:solidFill>
            </a:endParaRPr>
          </a:p>
        </p:txBody>
      </p:sp>
      <p:cxnSp>
        <p:nvCxnSpPr>
          <p:cNvPr id="93" name="Conector angulado 92"/>
          <p:cNvCxnSpPr/>
          <p:nvPr/>
        </p:nvCxnSpPr>
        <p:spPr>
          <a:xfrm rot="16200000" flipH="1">
            <a:off x="-624301" y="4185866"/>
            <a:ext cx="2880869" cy="4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tângulo 94">
            <a:extLst>
              <a:ext uri="{FF2B5EF4-FFF2-40B4-BE49-F238E27FC236}">
                <a16:creationId xmlns:a16="http://schemas.microsoft.com/office/drawing/2014/main" xmlns="" id="{90D7ED91-8E18-4AA9-9122-24D0CA8AA4DC}"/>
              </a:ext>
            </a:extLst>
          </p:cNvPr>
          <p:cNvSpPr/>
          <p:nvPr/>
        </p:nvSpPr>
        <p:spPr>
          <a:xfrm>
            <a:off x="1043046" y="5335687"/>
            <a:ext cx="1506209" cy="5812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dirty="0" smtClean="0">
                <a:solidFill>
                  <a:srgbClr val="002060"/>
                </a:solidFill>
              </a:rPr>
              <a:t>Licitações e Contratos</a:t>
            </a:r>
            <a:endParaRPr lang="pt-BR" sz="1100" dirty="0">
              <a:solidFill>
                <a:srgbClr val="002060"/>
              </a:solidFill>
            </a:endParaRPr>
          </a:p>
        </p:txBody>
      </p:sp>
      <p:cxnSp>
        <p:nvCxnSpPr>
          <p:cNvPr id="96" name="Conector reto 95"/>
          <p:cNvCxnSpPr/>
          <p:nvPr/>
        </p:nvCxnSpPr>
        <p:spPr>
          <a:xfrm flipV="1">
            <a:off x="816134" y="5626303"/>
            <a:ext cx="23188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reto 99"/>
          <p:cNvCxnSpPr/>
          <p:nvPr/>
        </p:nvCxnSpPr>
        <p:spPr>
          <a:xfrm>
            <a:off x="1130966" y="6196568"/>
            <a:ext cx="2146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etângulo 107"/>
          <p:cNvSpPr/>
          <p:nvPr/>
        </p:nvSpPr>
        <p:spPr>
          <a:xfrm>
            <a:off x="1345617" y="6056744"/>
            <a:ext cx="1506209" cy="3004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dirty="0" smtClean="0">
                <a:solidFill>
                  <a:srgbClr val="002060"/>
                </a:solidFill>
              </a:rPr>
              <a:t>Gestão Contratual</a:t>
            </a:r>
            <a:endParaRPr lang="pt-BR" sz="1100" dirty="0">
              <a:solidFill>
                <a:srgbClr val="002060"/>
              </a:solidFill>
            </a:endParaRPr>
          </a:p>
        </p:txBody>
      </p:sp>
      <p:sp>
        <p:nvSpPr>
          <p:cNvPr id="119" name="Retângulo de cantos arredondados 118"/>
          <p:cNvSpPr/>
          <p:nvPr/>
        </p:nvSpPr>
        <p:spPr>
          <a:xfrm>
            <a:off x="6366698" y="6165304"/>
            <a:ext cx="2471976" cy="526282"/>
          </a:xfrm>
          <a:prstGeom prst="roundRect">
            <a:avLst/>
          </a:prstGeom>
          <a:ln w="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050" dirty="0"/>
              <a:t>Aprovado na  </a:t>
            </a:r>
            <a:r>
              <a:rPr lang="pt-BR" sz="1050" dirty="0" smtClean="0"/>
              <a:t>366ª </a:t>
            </a:r>
            <a:r>
              <a:rPr lang="pt-BR" sz="1050" dirty="0"/>
              <a:t>REDIR de </a:t>
            </a:r>
            <a:r>
              <a:rPr lang="pt-BR" sz="1050" dirty="0" smtClean="0"/>
              <a:t>02.04.2025 </a:t>
            </a:r>
            <a:r>
              <a:rPr lang="pt-BR" sz="1050" dirty="0"/>
              <a:t>e no </a:t>
            </a:r>
            <a:r>
              <a:rPr lang="pt-BR" sz="1050" dirty="0" smtClean="0">
                <a:solidFill>
                  <a:schemeClr val="tx1"/>
                </a:solidFill>
              </a:rPr>
              <a:t>277ª CAD </a:t>
            </a:r>
            <a:r>
              <a:rPr lang="pt-BR" sz="1050" dirty="0">
                <a:solidFill>
                  <a:schemeClr val="tx1"/>
                </a:solidFill>
              </a:rPr>
              <a:t>de </a:t>
            </a:r>
            <a:r>
              <a:rPr lang="pt-BR" sz="1050" dirty="0" smtClean="0">
                <a:solidFill>
                  <a:schemeClr val="tx1"/>
                </a:solidFill>
              </a:rPr>
              <a:t>24.04.2025</a:t>
            </a:r>
            <a:endParaRPr lang="pt-BR" sz="1050" dirty="0">
              <a:solidFill>
                <a:schemeClr val="tx1"/>
              </a:solidFill>
            </a:endParaRPr>
          </a:p>
        </p:txBody>
      </p:sp>
      <p:cxnSp>
        <p:nvCxnSpPr>
          <p:cNvPr id="62" name="Conector reto 61"/>
          <p:cNvCxnSpPr>
            <a:endCxn id="48" idx="1"/>
          </p:cNvCxnSpPr>
          <p:nvPr/>
        </p:nvCxnSpPr>
        <p:spPr>
          <a:xfrm>
            <a:off x="3592202" y="4146388"/>
            <a:ext cx="222998" cy="3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reto 66"/>
          <p:cNvCxnSpPr/>
          <p:nvPr/>
        </p:nvCxnSpPr>
        <p:spPr>
          <a:xfrm>
            <a:off x="3592202" y="3322629"/>
            <a:ext cx="222998" cy="3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ector reto 70"/>
          <p:cNvCxnSpPr/>
          <p:nvPr/>
        </p:nvCxnSpPr>
        <p:spPr>
          <a:xfrm>
            <a:off x="3347868" y="2406245"/>
            <a:ext cx="111499" cy="3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angulado 72"/>
          <p:cNvCxnSpPr/>
          <p:nvPr/>
        </p:nvCxnSpPr>
        <p:spPr>
          <a:xfrm rot="5400000">
            <a:off x="5050209" y="3814072"/>
            <a:ext cx="2108337" cy="4971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reto 73"/>
          <p:cNvCxnSpPr>
            <a:endCxn id="72" idx="1"/>
          </p:cNvCxnSpPr>
          <p:nvPr/>
        </p:nvCxnSpPr>
        <p:spPr>
          <a:xfrm flipV="1">
            <a:off x="6094162" y="4865279"/>
            <a:ext cx="250305" cy="14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to 74"/>
          <p:cNvCxnSpPr>
            <a:endCxn id="50" idx="1"/>
          </p:cNvCxnSpPr>
          <p:nvPr/>
        </p:nvCxnSpPr>
        <p:spPr>
          <a:xfrm>
            <a:off x="6106862" y="4106604"/>
            <a:ext cx="243084" cy="141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to 76"/>
          <p:cNvCxnSpPr/>
          <p:nvPr/>
        </p:nvCxnSpPr>
        <p:spPr>
          <a:xfrm>
            <a:off x="6093241" y="3297268"/>
            <a:ext cx="222998" cy="3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ector reto 77"/>
          <p:cNvCxnSpPr/>
          <p:nvPr/>
        </p:nvCxnSpPr>
        <p:spPr>
          <a:xfrm>
            <a:off x="5869566" y="2413204"/>
            <a:ext cx="126508" cy="3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reto 69"/>
          <p:cNvCxnSpPr/>
          <p:nvPr/>
        </p:nvCxnSpPr>
        <p:spPr>
          <a:xfrm>
            <a:off x="3347868" y="1976149"/>
            <a:ext cx="0" cy="4340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to 78"/>
          <p:cNvCxnSpPr/>
          <p:nvPr/>
        </p:nvCxnSpPr>
        <p:spPr>
          <a:xfrm>
            <a:off x="5869566" y="1976149"/>
            <a:ext cx="0" cy="4340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reto 79"/>
          <p:cNvCxnSpPr/>
          <p:nvPr/>
        </p:nvCxnSpPr>
        <p:spPr>
          <a:xfrm>
            <a:off x="642507" y="2010875"/>
            <a:ext cx="0" cy="4340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tângulo 62">
            <a:extLst>
              <a:ext uri="{FF2B5EF4-FFF2-40B4-BE49-F238E27FC236}">
                <a16:creationId xmlns:a16="http://schemas.microsoft.com/office/drawing/2014/main" xmlns="" id="{90D7ED91-8E18-4AA9-9122-24D0CA8AA4DC}"/>
              </a:ext>
            </a:extLst>
          </p:cNvPr>
          <p:cNvSpPr/>
          <p:nvPr/>
        </p:nvSpPr>
        <p:spPr>
          <a:xfrm>
            <a:off x="3832827" y="4615620"/>
            <a:ext cx="1492365" cy="5812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100" dirty="0" smtClean="0">
              <a:solidFill>
                <a:srgbClr val="002060"/>
              </a:solidFill>
            </a:endParaRPr>
          </a:p>
          <a:p>
            <a:pPr algn="ctr"/>
            <a:r>
              <a:rPr lang="pt-BR" sz="1100" dirty="0" smtClean="0">
                <a:solidFill>
                  <a:srgbClr val="002060"/>
                </a:solidFill>
              </a:rPr>
              <a:t>Tecnologia </a:t>
            </a:r>
            <a:r>
              <a:rPr lang="pt-BR" sz="1100" dirty="0">
                <a:solidFill>
                  <a:srgbClr val="002060"/>
                </a:solidFill>
              </a:rPr>
              <a:t>da Informação</a:t>
            </a:r>
          </a:p>
          <a:p>
            <a:pPr algn="ctr"/>
            <a:endParaRPr lang="pt-BR" sz="1100" dirty="0">
              <a:solidFill>
                <a:srgbClr val="002060"/>
              </a:solidFill>
            </a:endParaRPr>
          </a:p>
        </p:txBody>
      </p:sp>
      <p:cxnSp>
        <p:nvCxnSpPr>
          <p:cNvPr id="69" name="Conector reto 68"/>
          <p:cNvCxnSpPr/>
          <p:nvPr/>
        </p:nvCxnSpPr>
        <p:spPr>
          <a:xfrm>
            <a:off x="1131686" y="5916920"/>
            <a:ext cx="1100" cy="2796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reto 80"/>
          <p:cNvCxnSpPr/>
          <p:nvPr/>
        </p:nvCxnSpPr>
        <p:spPr>
          <a:xfrm>
            <a:off x="3587228" y="5013176"/>
            <a:ext cx="222998" cy="3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ector reto 81"/>
          <p:cNvCxnSpPr/>
          <p:nvPr/>
        </p:nvCxnSpPr>
        <p:spPr>
          <a:xfrm>
            <a:off x="6463821" y="5442389"/>
            <a:ext cx="2146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tângulo 82"/>
          <p:cNvSpPr/>
          <p:nvPr/>
        </p:nvSpPr>
        <p:spPr>
          <a:xfrm>
            <a:off x="6678472" y="5302565"/>
            <a:ext cx="1506209" cy="3004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dirty="0" smtClean="0">
                <a:solidFill>
                  <a:srgbClr val="002060"/>
                </a:solidFill>
              </a:rPr>
              <a:t>Fiscalização</a:t>
            </a:r>
            <a:endParaRPr lang="pt-BR" sz="1100" dirty="0">
              <a:solidFill>
                <a:srgbClr val="002060"/>
              </a:solidFill>
            </a:endParaRPr>
          </a:p>
        </p:txBody>
      </p:sp>
      <p:cxnSp>
        <p:nvCxnSpPr>
          <p:cNvPr id="94" name="Conector reto 93"/>
          <p:cNvCxnSpPr/>
          <p:nvPr/>
        </p:nvCxnSpPr>
        <p:spPr>
          <a:xfrm>
            <a:off x="6464541" y="5162741"/>
            <a:ext cx="1100" cy="2796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tângulo 83"/>
          <p:cNvSpPr/>
          <p:nvPr/>
        </p:nvSpPr>
        <p:spPr>
          <a:xfrm>
            <a:off x="4155446" y="5337961"/>
            <a:ext cx="1506209" cy="3004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dirty="0" smtClean="0">
                <a:solidFill>
                  <a:srgbClr val="002060"/>
                </a:solidFill>
              </a:rPr>
              <a:t>Infraestrutura</a:t>
            </a:r>
            <a:endParaRPr lang="pt-BR" sz="1100" dirty="0">
              <a:solidFill>
                <a:srgbClr val="002060"/>
              </a:solidFill>
            </a:endParaRPr>
          </a:p>
        </p:txBody>
      </p:sp>
      <p:cxnSp>
        <p:nvCxnSpPr>
          <p:cNvPr id="85" name="Conector reto 84"/>
          <p:cNvCxnSpPr/>
          <p:nvPr/>
        </p:nvCxnSpPr>
        <p:spPr>
          <a:xfrm>
            <a:off x="3940795" y="5496294"/>
            <a:ext cx="2146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ector reto 98"/>
          <p:cNvCxnSpPr/>
          <p:nvPr/>
        </p:nvCxnSpPr>
        <p:spPr>
          <a:xfrm>
            <a:off x="3941515" y="5216646"/>
            <a:ext cx="1100" cy="2796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762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abeçalho_Papel de Cart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2030968" cy="57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" name="Picture 2" descr="logo90_fundo_transparent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459" y="54953"/>
            <a:ext cx="1098550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" name="CaixaDeTexto 56"/>
          <p:cNvSpPr txBox="1"/>
          <p:nvPr/>
        </p:nvSpPr>
        <p:spPr>
          <a:xfrm>
            <a:off x="251520" y="1225197"/>
            <a:ext cx="8721489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 smtClean="0"/>
              <a:t>Responsáveis/Equipe:</a:t>
            </a:r>
          </a:p>
          <a:p>
            <a:endParaRPr lang="pt-BR" sz="1200" b="1" dirty="0" smtClean="0"/>
          </a:p>
          <a:p>
            <a:r>
              <a:rPr lang="pt-BR" sz="1200" b="1" dirty="0" smtClean="0"/>
              <a:t>Presidência </a:t>
            </a:r>
            <a:br>
              <a:rPr lang="pt-BR" sz="1200" b="1" dirty="0" smtClean="0"/>
            </a:br>
            <a:r>
              <a:rPr lang="pt-BR" sz="1200" dirty="0" smtClean="0"/>
              <a:t>43-3379-3412 - E-mail: </a:t>
            </a:r>
            <a:r>
              <a:rPr lang="pt-BR" sz="1200" dirty="0" smtClean="0">
                <a:hlinkClick r:id="rId5"/>
              </a:rPr>
              <a:t>roberto.moreira@ctd.net.br</a:t>
            </a:r>
            <a:endParaRPr lang="pt-BR" sz="1200" dirty="0" smtClean="0"/>
          </a:p>
          <a:p>
            <a:endParaRPr lang="pt-BR" sz="1200" dirty="0" smtClean="0"/>
          </a:p>
          <a:p>
            <a:r>
              <a:rPr lang="pt-BR" sz="1200" b="1" dirty="0" smtClean="0"/>
              <a:t>Diretoria </a:t>
            </a:r>
            <a:r>
              <a:rPr lang="pt-BR" sz="1200" b="1" dirty="0"/>
              <a:t>Administrativa e </a:t>
            </a:r>
            <a:r>
              <a:rPr lang="pt-BR" sz="1200" b="1" dirty="0" smtClean="0"/>
              <a:t>Financeira</a:t>
            </a:r>
            <a:br>
              <a:rPr lang="pt-BR" sz="1200" b="1" dirty="0" smtClean="0"/>
            </a:br>
            <a:r>
              <a:rPr lang="pt-BR" sz="1200" dirty="0" smtClean="0"/>
              <a:t>43-3379-3412 - E-mail: </a:t>
            </a:r>
            <a:r>
              <a:rPr lang="pt-BR" sz="1200" dirty="0" smtClean="0">
                <a:hlinkClick r:id="rId6"/>
              </a:rPr>
              <a:t>stephanie.pasello@ctd.net.br</a:t>
            </a:r>
            <a:endParaRPr lang="pt-BR" sz="1200" dirty="0" smtClean="0"/>
          </a:p>
          <a:p>
            <a:endParaRPr lang="pt-BR" sz="1200" b="1" dirty="0" smtClean="0"/>
          </a:p>
          <a:p>
            <a:r>
              <a:rPr lang="pt-BR" sz="1200" b="1" dirty="0" smtClean="0"/>
              <a:t>Diretoria </a:t>
            </a:r>
            <a:r>
              <a:rPr lang="pt-BR" sz="1200" b="1" dirty="0"/>
              <a:t>de </a:t>
            </a:r>
            <a:r>
              <a:rPr lang="pt-BR" sz="1200" b="1" dirty="0" smtClean="0"/>
              <a:t>Tecnologia da Informação </a:t>
            </a:r>
            <a:r>
              <a:rPr lang="pt-BR" sz="1200" b="1" dirty="0"/>
              <a:t>e </a:t>
            </a:r>
            <a:r>
              <a:rPr lang="pt-BR" sz="1200" b="1" dirty="0" smtClean="0"/>
              <a:t>Operações</a:t>
            </a:r>
            <a:br>
              <a:rPr lang="pt-BR" sz="1200" b="1" dirty="0" smtClean="0"/>
            </a:br>
            <a:r>
              <a:rPr lang="pt-BR" sz="1200" dirty="0" smtClean="0"/>
              <a:t>43-3379-3412 - E-mail</a:t>
            </a:r>
            <a:r>
              <a:rPr lang="pt-BR" sz="1200" dirty="0"/>
              <a:t>: </a:t>
            </a:r>
            <a:r>
              <a:rPr lang="pt-BR" sz="1200" dirty="0">
                <a:hlinkClick r:id="rId5"/>
              </a:rPr>
              <a:t>roberto.moreira@ctd.net.b</a:t>
            </a:r>
            <a:r>
              <a:rPr lang="pt-BR" sz="1200" dirty="0" smtClean="0">
                <a:hlinkClick r:id="rId7"/>
              </a:rPr>
              <a:t>r</a:t>
            </a:r>
            <a:endParaRPr lang="pt-BR" sz="1200" dirty="0" smtClean="0"/>
          </a:p>
          <a:p>
            <a:endParaRPr lang="pt-BR" sz="1200" dirty="0"/>
          </a:p>
          <a:p>
            <a:r>
              <a:rPr lang="pt-BR" sz="1200" b="1" dirty="0" smtClean="0"/>
              <a:t>Diretoria </a:t>
            </a:r>
            <a:r>
              <a:rPr lang="pt-BR" sz="1200" b="1" dirty="0"/>
              <a:t>de </a:t>
            </a:r>
            <a:r>
              <a:rPr lang="pt-BR" sz="1200" b="1" dirty="0" smtClean="0"/>
              <a:t>Negócios</a:t>
            </a:r>
            <a:br>
              <a:rPr lang="pt-BR" sz="1200" b="1" dirty="0" smtClean="0"/>
            </a:br>
            <a:r>
              <a:rPr lang="pt-BR" sz="1200" b="1" dirty="0" smtClean="0"/>
              <a:t>4</a:t>
            </a:r>
            <a:r>
              <a:rPr lang="pt-BR" sz="1200" dirty="0" smtClean="0"/>
              <a:t>3-3379-3412 </a:t>
            </a:r>
            <a:r>
              <a:rPr lang="pt-BR" sz="1200" dirty="0"/>
              <a:t>- E-mail: </a:t>
            </a:r>
            <a:r>
              <a:rPr lang="pt-BR" sz="1200" u="sng" dirty="0" smtClean="0">
                <a:hlinkClick r:id="rId8"/>
              </a:rPr>
              <a:t>roberto.moreira@ctd.net.b</a:t>
            </a:r>
            <a:r>
              <a:rPr lang="pt-BR" sz="1200" u="sng" dirty="0" smtClean="0"/>
              <a:t>r</a:t>
            </a:r>
          </a:p>
          <a:p>
            <a:endParaRPr lang="pt-BR" sz="1200" b="1" dirty="0"/>
          </a:p>
          <a:p>
            <a:r>
              <a:rPr lang="pt-BR" sz="1200" b="1" dirty="0" smtClean="0"/>
              <a:t>Gerência Administrativa Financeira</a:t>
            </a:r>
            <a:br>
              <a:rPr lang="pt-BR" sz="1200" b="1" dirty="0" smtClean="0"/>
            </a:br>
            <a:r>
              <a:rPr lang="pt-BR" sz="1200" dirty="0" smtClean="0"/>
              <a:t>43-3379-3193 - E-mail</a:t>
            </a:r>
            <a:r>
              <a:rPr lang="pt-BR" sz="1200" dirty="0"/>
              <a:t>: </a:t>
            </a:r>
            <a:r>
              <a:rPr lang="pt-BR" sz="1200" dirty="0" smtClean="0">
                <a:hlinkClick r:id="rId9"/>
              </a:rPr>
              <a:t>ayla.ramos@ctd.net.br</a:t>
            </a:r>
            <a:endParaRPr lang="pt-BR" sz="1200" dirty="0" smtClean="0"/>
          </a:p>
          <a:p>
            <a:endParaRPr lang="pt-BR" sz="1200" dirty="0"/>
          </a:p>
          <a:p>
            <a:r>
              <a:rPr lang="pt-BR" sz="1200" b="1" dirty="0" smtClean="0"/>
              <a:t>Gerência Jurídica</a:t>
            </a:r>
            <a:r>
              <a:rPr lang="pt-BR" sz="1200" b="1" dirty="0"/>
              <a:t/>
            </a:r>
            <a:br>
              <a:rPr lang="pt-BR" sz="1200" b="1" dirty="0"/>
            </a:br>
            <a:r>
              <a:rPr lang="pt-BR" sz="1200" dirty="0"/>
              <a:t>43-33793416 - E-mail: </a:t>
            </a:r>
            <a:r>
              <a:rPr lang="pt-BR" sz="1200" dirty="0" smtClean="0">
                <a:hlinkClick r:id="rId10"/>
              </a:rPr>
              <a:t>rogerio.donizete@ctd.net.br</a:t>
            </a:r>
            <a:endParaRPr lang="pt-BR" sz="1200" dirty="0" smtClean="0"/>
          </a:p>
          <a:p>
            <a:endParaRPr lang="pt-BR" sz="1200" dirty="0"/>
          </a:p>
          <a:p>
            <a:r>
              <a:rPr lang="pt-BR" sz="1200" b="1" dirty="0" smtClean="0"/>
              <a:t>Gestão </a:t>
            </a:r>
            <a:r>
              <a:rPr lang="pt-BR" sz="1200" b="1" dirty="0"/>
              <a:t>Jurídica</a:t>
            </a:r>
            <a:br>
              <a:rPr lang="pt-BR" sz="1200" b="1" dirty="0"/>
            </a:br>
            <a:r>
              <a:rPr lang="pt-BR" sz="1200" dirty="0" smtClean="0"/>
              <a:t>43-3379-3430 </a:t>
            </a:r>
            <a:r>
              <a:rPr lang="pt-BR" sz="1200" dirty="0"/>
              <a:t>- E-mail: </a:t>
            </a:r>
            <a:r>
              <a:rPr lang="pt-BR" sz="1200" dirty="0" smtClean="0">
                <a:hlinkClick r:id="rId11"/>
              </a:rPr>
              <a:t>george.oliveira@ctd.net.br</a:t>
            </a:r>
            <a:endParaRPr lang="pt-BR" sz="1200" dirty="0" smtClean="0"/>
          </a:p>
          <a:p>
            <a:endParaRPr lang="pt-BR" sz="1200" dirty="0" smtClean="0"/>
          </a:p>
          <a:p>
            <a:r>
              <a:rPr lang="pt-BR" sz="1200" b="1" dirty="0"/>
              <a:t>Gestão Empresarial e Governança Corporativa</a:t>
            </a:r>
            <a:br>
              <a:rPr lang="pt-BR" sz="1200" b="1" dirty="0"/>
            </a:br>
            <a:r>
              <a:rPr lang="pt-BR" sz="1200" dirty="0"/>
              <a:t>43-3379-3426 - E-mail: </a:t>
            </a:r>
            <a:r>
              <a:rPr lang="pt-BR" sz="1200" dirty="0">
                <a:hlinkClick r:id="rId12"/>
              </a:rPr>
              <a:t>mariane.gomes@ctd.net.br</a:t>
            </a:r>
            <a:endParaRPr lang="pt-BR" sz="1200" dirty="0"/>
          </a:p>
          <a:p>
            <a:endParaRPr lang="pt-BR" sz="1200" dirty="0"/>
          </a:p>
          <a:p>
            <a:r>
              <a:rPr lang="pt-BR" sz="1200" b="1" dirty="0"/>
              <a:t>Gestão de Riscos e </a:t>
            </a:r>
            <a:r>
              <a:rPr lang="pt-BR" sz="1200" b="1" dirty="0" err="1"/>
              <a:t>Compliance</a:t>
            </a:r>
            <a:r>
              <a:rPr lang="pt-BR" sz="1200" b="1" dirty="0"/>
              <a:t/>
            </a:r>
            <a:br>
              <a:rPr lang="pt-BR" sz="1200" b="1" dirty="0"/>
            </a:br>
            <a:r>
              <a:rPr lang="pt-BR" sz="1200" dirty="0" smtClean="0"/>
              <a:t>43-3379-3416 </a:t>
            </a:r>
            <a:r>
              <a:rPr lang="pt-BR" sz="1200" dirty="0"/>
              <a:t>- E-mail: </a:t>
            </a:r>
            <a:r>
              <a:rPr lang="pt-BR" sz="1200" dirty="0">
                <a:hlinkClick r:id="rId10"/>
              </a:rPr>
              <a:t>rogerio.donizete@ctd.net.br</a:t>
            </a:r>
            <a:endParaRPr lang="pt-BR" sz="1200" dirty="0"/>
          </a:p>
          <a:p>
            <a:endParaRPr lang="pt-BR" sz="1200" dirty="0"/>
          </a:p>
          <a:p>
            <a:endParaRPr lang="pt-BR" sz="1200" dirty="0"/>
          </a:p>
          <a:p>
            <a:endParaRPr lang="pt-BR" sz="1200" dirty="0"/>
          </a:p>
          <a:p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68805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abeçalho_Papel de Cart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2030968" cy="57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" name="Picture 2" descr="logo90_fundo_transparent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459" y="54953"/>
            <a:ext cx="1098550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251520" y="1225197"/>
            <a:ext cx="8721489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 smtClean="0"/>
              <a:t>Responsáveis/Equipe:</a:t>
            </a:r>
          </a:p>
          <a:p>
            <a:endParaRPr lang="pt-BR" sz="1200" dirty="0" smtClean="0"/>
          </a:p>
          <a:p>
            <a:r>
              <a:rPr lang="pt-BR" sz="1200" b="1" dirty="0" smtClean="0"/>
              <a:t>Gerência de Tecnologia da Informação e Operações</a:t>
            </a:r>
            <a:r>
              <a:rPr lang="pt-BR" sz="1200" b="1" dirty="0"/>
              <a:t/>
            </a:r>
            <a:br>
              <a:rPr lang="pt-BR" sz="1200" b="1" dirty="0"/>
            </a:br>
            <a:r>
              <a:rPr lang="pt-BR" sz="1200" dirty="0"/>
              <a:t>43-3379-3443 - E-mail: </a:t>
            </a:r>
            <a:r>
              <a:rPr lang="pt-BR" sz="1200" dirty="0">
                <a:hlinkClick r:id="rId5"/>
              </a:rPr>
              <a:t>lupercio.barusso@ctd.net.br</a:t>
            </a:r>
            <a:endParaRPr lang="pt-BR" sz="1200" dirty="0"/>
          </a:p>
          <a:p>
            <a:endParaRPr lang="pt-BR" sz="1200" b="1" dirty="0" smtClean="0"/>
          </a:p>
          <a:p>
            <a:r>
              <a:rPr lang="pt-BR" sz="1200" b="1" dirty="0" smtClean="0"/>
              <a:t>Gestão de Tecnologia </a:t>
            </a:r>
            <a:r>
              <a:rPr lang="pt-BR" sz="1200" b="1" dirty="0"/>
              <a:t>da Informação</a:t>
            </a:r>
            <a:br>
              <a:rPr lang="pt-BR" sz="1200" b="1" dirty="0"/>
            </a:br>
            <a:r>
              <a:rPr lang="pt-BR" sz="1200" dirty="0"/>
              <a:t>43-3379-3412 - E-mail: </a:t>
            </a:r>
            <a:r>
              <a:rPr lang="pt-BR" sz="1200" dirty="0">
                <a:hlinkClick r:id="rId6"/>
              </a:rPr>
              <a:t>paulo.campaneli@ctd.net.br</a:t>
            </a:r>
            <a:endParaRPr lang="pt-BR" sz="1200" dirty="0"/>
          </a:p>
          <a:p>
            <a:endParaRPr lang="pt-BR" sz="1200" dirty="0"/>
          </a:p>
          <a:p>
            <a:r>
              <a:rPr lang="pt-BR" sz="1200" b="1" dirty="0" smtClean="0"/>
              <a:t>Gestão de Planejamento </a:t>
            </a:r>
            <a:r>
              <a:rPr lang="pt-BR" sz="1200" b="1" dirty="0"/>
              <a:t>e Processos </a:t>
            </a:r>
            <a:br>
              <a:rPr lang="pt-BR" sz="1200" b="1" dirty="0"/>
            </a:br>
            <a:r>
              <a:rPr lang="pt-BR" sz="1200" dirty="0" smtClean="0"/>
              <a:t>43-3379-3443 </a:t>
            </a:r>
            <a:r>
              <a:rPr lang="pt-BR" sz="1200" dirty="0"/>
              <a:t>- E-mail: </a:t>
            </a:r>
            <a:r>
              <a:rPr lang="pt-BR" sz="1200" dirty="0">
                <a:hlinkClick r:id="rId5"/>
              </a:rPr>
              <a:t>lupercio.barusso@ctd.net.br</a:t>
            </a:r>
            <a:endParaRPr lang="pt-BR" sz="1200" dirty="0"/>
          </a:p>
          <a:p>
            <a:endParaRPr lang="pt-BR" sz="1200" dirty="0"/>
          </a:p>
          <a:p>
            <a:r>
              <a:rPr lang="pt-BR" sz="1200" b="1" dirty="0" smtClean="0"/>
              <a:t>Gerência </a:t>
            </a:r>
            <a:r>
              <a:rPr lang="pt-BR" sz="1200" b="1" dirty="0"/>
              <a:t>de Negócios</a:t>
            </a:r>
          </a:p>
          <a:p>
            <a:r>
              <a:rPr lang="pt-BR" sz="1200" dirty="0"/>
              <a:t>43-3379-3466 – E-mail: </a:t>
            </a:r>
            <a:r>
              <a:rPr lang="pt-BR" sz="1200" dirty="0">
                <a:hlinkClick r:id="rId7"/>
              </a:rPr>
              <a:t>paulo.antonio@ctd.net.br</a:t>
            </a:r>
            <a:endParaRPr lang="pt-BR" sz="1200" dirty="0"/>
          </a:p>
          <a:p>
            <a:endParaRPr lang="pt-BR" sz="1200" b="1" dirty="0"/>
          </a:p>
          <a:p>
            <a:r>
              <a:rPr lang="pt-BR" sz="1200" b="1" dirty="0" smtClean="0"/>
              <a:t>Gestão de Negócios</a:t>
            </a:r>
          </a:p>
          <a:p>
            <a:r>
              <a:rPr lang="pt-BR" sz="1200" dirty="0" smtClean="0"/>
              <a:t>43-3379-3440 – E-mail: </a:t>
            </a:r>
            <a:r>
              <a:rPr lang="pt-BR" sz="1200" dirty="0" smtClean="0">
                <a:hlinkClick r:id="rId8"/>
              </a:rPr>
              <a:t>amauri.vieira@ctd.net.br</a:t>
            </a:r>
            <a:endParaRPr lang="pt-BR" sz="1200" dirty="0" smtClean="0"/>
          </a:p>
          <a:p>
            <a:endParaRPr lang="pt-BR" sz="1200" dirty="0"/>
          </a:p>
          <a:p>
            <a:r>
              <a:rPr lang="pt-BR" sz="1200" b="1" dirty="0" smtClean="0"/>
              <a:t>Gestão de Fiscalização</a:t>
            </a:r>
          </a:p>
          <a:p>
            <a:r>
              <a:rPr lang="pt-BR" sz="1200" dirty="0"/>
              <a:t>43-3379-3440 – E-mail: </a:t>
            </a:r>
            <a:r>
              <a:rPr lang="pt-BR" sz="1200" dirty="0">
                <a:hlinkClick r:id="rId8"/>
              </a:rPr>
              <a:t>amauri.vieira@ctd.net.br</a:t>
            </a:r>
            <a:endParaRPr lang="pt-BR" sz="1200" dirty="0"/>
          </a:p>
          <a:p>
            <a:endParaRPr lang="pt-BR" sz="1200" dirty="0" smtClean="0"/>
          </a:p>
          <a:p>
            <a:r>
              <a:rPr lang="pt-BR" sz="1200" b="1" dirty="0" smtClean="0"/>
              <a:t>Gestão de Desenvolvimento Tecnologia de Novos Negócios e Projetos</a:t>
            </a:r>
          </a:p>
          <a:p>
            <a:r>
              <a:rPr lang="pt-BR" sz="1200" dirty="0" smtClean="0"/>
              <a:t>43-3379-3455 – E-mail: </a:t>
            </a:r>
            <a:r>
              <a:rPr lang="pt-BR" sz="1200" dirty="0" smtClean="0">
                <a:hlinkClick r:id="rId9"/>
              </a:rPr>
              <a:t>bruna.rafaela@ctd.net.br</a:t>
            </a:r>
            <a:endParaRPr lang="pt-BR" sz="1200" dirty="0" smtClean="0"/>
          </a:p>
          <a:p>
            <a:endParaRPr lang="pt-BR" sz="1200" b="1" dirty="0" smtClean="0"/>
          </a:p>
          <a:p>
            <a:r>
              <a:rPr lang="pt-BR" sz="1200" b="1" dirty="0" smtClean="0"/>
              <a:t>Gestão de Relacionamento com o Cliente e Marketing</a:t>
            </a:r>
          </a:p>
          <a:p>
            <a:r>
              <a:rPr lang="pt-BR" sz="1200" dirty="0" smtClean="0"/>
              <a:t>43-3379-3474 – E-mail: </a:t>
            </a:r>
            <a:r>
              <a:rPr lang="pt-BR" sz="1200" dirty="0" smtClean="0">
                <a:hlinkClick r:id="rId10"/>
              </a:rPr>
              <a:t>eugenio.zanin@ctd.net.br</a:t>
            </a:r>
            <a:endParaRPr lang="pt-BR" sz="1200" dirty="0" smtClean="0"/>
          </a:p>
          <a:p>
            <a:endParaRPr lang="pt-BR" sz="1200" dirty="0"/>
          </a:p>
          <a:p>
            <a:endParaRPr lang="pt-BR" sz="1200" dirty="0"/>
          </a:p>
          <a:p>
            <a:endParaRPr lang="pt-BR" sz="1200" b="1" dirty="0"/>
          </a:p>
          <a:p>
            <a:endParaRPr lang="pt-BR" sz="1200" dirty="0"/>
          </a:p>
          <a:p>
            <a:endParaRPr lang="pt-BR" sz="1200" dirty="0"/>
          </a:p>
          <a:p>
            <a:endParaRPr lang="pt-BR" sz="1200" dirty="0"/>
          </a:p>
          <a:p>
            <a:endParaRPr lang="pt-BR" sz="1200" dirty="0"/>
          </a:p>
          <a:p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243181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abeçalho_Papel de Cart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2030968" cy="57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" name="Picture 2" descr="logo90_fundo_transparent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459" y="54953"/>
            <a:ext cx="1098550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251520" y="1225197"/>
            <a:ext cx="8721489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 smtClean="0"/>
              <a:t>Responsáveis/Equipe:</a:t>
            </a:r>
          </a:p>
          <a:p>
            <a:endParaRPr lang="pt-BR" sz="1200" dirty="0" smtClean="0"/>
          </a:p>
          <a:p>
            <a:r>
              <a:rPr lang="pt-BR" sz="1200" b="1" dirty="0"/>
              <a:t>Gestão de Licitações e Contratos</a:t>
            </a:r>
          </a:p>
          <a:p>
            <a:r>
              <a:rPr lang="pt-BR" sz="1200" dirty="0"/>
              <a:t>43-3379-3407 – E-mail: </a:t>
            </a:r>
            <a:r>
              <a:rPr lang="pt-BR" sz="1200" dirty="0">
                <a:hlinkClick r:id="rId5"/>
              </a:rPr>
              <a:t>thiago.andrande@ctd.net.br</a:t>
            </a:r>
            <a:endParaRPr lang="pt-BR" sz="1200" dirty="0"/>
          </a:p>
          <a:p>
            <a:endParaRPr lang="pt-BR" sz="1200" b="1" dirty="0" smtClean="0"/>
          </a:p>
          <a:p>
            <a:r>
              <a:rPr lang="pt-BR" sz="1200" b="1" dirty="0" smtClean="0"/>
              <a:t>Gestão </a:t>
            </a:r>
            <a:r>
              <a:rPr lang="pt-BR" sz="1200" b="1" dirty="0"/>
              <a:t>de Central de Operações</a:t>
            </a:r>
          </a:p>
          <a:p>
            <a:r>
              <a:rPr lang="pt-BR" sz="1200" dirty="0"/>
              <a:t>43-3379-3425 – E-mail: </a:t>
            </a:r>
            <a:r>
              <a:rPr lang="pt-BR" sz="1200" dirty="0" smtClean="0">
                <a:hlinkClick r:id="rId6"/>
              </a:rPr>
              <a:t>daniela.santos@ctd.net.br</a:t>
            </a:r>
            <a:endParaRPr lang="pt-BR" sz="1200" dirty="0" smtClean="0"/>
          </a:p>
          <a:p>
            <a:endParaRPr lang="pt-BR" sz="1200" dirty="0"/>
          </a:p>
          <a:p>
            <a:r>
              <a:rPr lang="pt-BR" sz="1200" b="1" dirty="0" smtClean="0"/>
              <a:t>Gestão de Controle e Qualidade</a:t>
            </a:r>
            <a:r>
              <a:rPr lang="pt-BR" sz="1200" b="1" dirty="0"/>
              <a:t/>
            </a:r>
            <a:br>
              <a:rPr lang="pt-BR" sz="1200" b="1" dirty="0"/>
            </a:br>
            <a:r>
              <a:rPr lang="pt-BR" sz="1200" dirty="0"/>
              <a:t>43-3379-3425 – E-mail: </a:t>
            </a:r>
            <a:r>
              <a:rPr lang="pt-BR" sz="1200" dirty="0">
                <a:hlinkClick r:id="rId6"/>
              </a:rPr>
              <a:t>daniela.santos@ctd.net.br</a:t>
            </a:r>
            <a:endParaRPr lang="pt-BR" sz="1200" dirty="0"/>
          </a:p>
          <a:p>
            <a:endParaRPr lang="pt-BR" sz="1200" dirty="0"/>
          </a:p>
          <a:p>
            <a:r>
              <a:rPr lang="pt-BR" sz="1200" b="1" dirty="0" smtClean="0"/>
              <a:t>Gestão Financeira</a:t>
            </a:r>
            <a:r>
              <a:rPr lang="pt-BR" sz="1200" b="1" dirty="0"/>
              <a:t/>
            </a:r>
            <a:br>
              <a:rPr lang="pt-BR" sz="1200" b="1" dirty="0"/>
            </a:br>
            <a:r>
              <a:rPr lang="pt-BR" sz="1200" dirty="0" smtClean="0"/>
              <a:t>43-3379-3457 </a:t>
            </a:r>
            <a:r>
              <a:rPr lang="pt-BR" sz="1200" dirty="0"/>
              <a:t>- E-mail: </a:t>
            </a:r>
            <a:r>
              <a:rPr lang="pt-BR" sz="1200" dirty="0" smtClean="0">
                <a:hlinkClick r:id="rId7"/>
              </a:rPr>
              <a:t>fabiana.dias@ctd.net.br</a:t>
            </a:r>
            <a:endParaRPr lang="pt-BR" sz="1200" dirty="0" smtClean="0"/>
          </a:p>
          <a:p>
            <a:endParaRPr lang="pt-BR" sz="1200" dirty="0"/>
          </a:p>
          <a:p>
            <a:r>
              <a:rPr lang="pt-BR" sz="1200" b="1" dirty="0" smtClean="0"/>
              <a:t>Gestão de Recursos Humanos</a:t>
            </a:r>
            <a:r>
              <a:rPr lang="pt-BR" sz="1200" b="1" dirty="0"/>
              <a:t/>
            </a:r>
            <a:br>
              <a:rPr lang="pt-BR" sz="1200" b="1" dirty="0"/>
            </a:br>
            <a:r>
              <a:rPr lang="pt-BR" sz="1200" dirty="0"/>
              <a:t>43-3379-3193 - E-mail: </a:t>
            </a:r>
            <a:r>
              <a:rPr lang="pt-BR" sz="1200" dirty="0">
                <a:hlinkClick r:id="rId8"/>
              </a:rPr>
              <a:t>ayla.ramos@ctd.net.br</a:t>
            </a:r>
            <a:endParaRPr lang="pt-BR" sz="1200" dirty="0"/>
          </a:p>
          <a:p>
            <a:endParaRPr lang="pt-BR" sz="1200" dirty="0"/>
          </a:p>
          <a:p>
            <a:r>
              <a:rPr lang="pt-BR" sz="1200" b="1" dirty="0"/>
              <a:t>Gestão de Privacidade de Dados</a:t>
            </a:r>
            <a:br>
              <a:rPr lang="pt-BR" sz="1200" b="1" dirty="0"/>
            </a:br>
            <a:r>
              <a:rPr lang="pt-BR" sz="1200" dirty="0"/>
              <a:t>43-3379-3427 - E-mail: </a:t>
            </a:r>
            <a:r>
              <a:rPr lang="pt-BR" sz="1200" dirty="0">
                <a:hlinkClick r:id="rId9"/>
              </a:rPr>
              <a:t>mariane.gomes@ctd.net.br</a:t>
            </a:r>
            <a:endParaRPr lang="pt-BR" sz="1200" dirty="0"/>
          </a:p>
          <a:p>
            <a:endParaRPr lang="pt-BR" sz="1200" b="1" dirty="0"/>
          </a:p>
          <a:p>
            <a:r>
              <a:rPr lang="pt-BR" sz="1200" b="1" dirty="0"/>
              <a:t>Gestão </a:t>
            </a:r>
            <a:r>
              <a:rPr lang="pt-BR" sz="1200" b="1" dirty="0" smtClean="0"/>
              <a:t>Auditoria Interna</a:t>
            </a:r>
            <a:r>
              <a:rPr lang="pt-BR" sz="1200" b="1" dirty="0"/>
              <a:t/>
            </a:r>
            <a:br>
              <a:rPr lang="pt-BR" sz="1200" b="1" dirty="0"/>
            </a:br>
            <a:r>
              <a:rPr lang="pt-BR" sz="1200" dirty="0" smtClean="0"/>
              <a:t>43-3379-3409 </a:t>
            </a:r>
            <a:r>
              <a:rPr lang="pt-BR" sz="1200" dirty="0"/>
              <a:t>- E-mail: </a:t>
            </a:r>
            <a:r>
              <a:rPr lang="pt-BR" sz="1200" dirty="0" smtClean="0">
                <a:hlinkClick r:id="rId10"/>
              </a:rPr>
              <a:t>leonice.zava@ctd.net.br</a:t>
            </a:r>
            <a:endParaRPr lang="pt-BR" sz="1200" dirty="0"/>
          </a:p>
          <a:p>
            <a:endParaRPr lang="pt-BR" sz="1200" dirty="0"/>
          </a:p>
          <a:p>
            <a:r>
              <a:rPr lang="pt-BR" sz="1200" b="1" dirty="0"/>
              <a:t>Gestão de </a:t>
            </a:r>
            <a:r>
              <a:rPr lang="pt-BR" sz="1200" b="1" dirty="0" smtClean="0"/>
              <a:t>Contabilidade</a:t>
            </a:r>
          </a:p>
          <a:p>
            <a:r>
              <a:rPr lang="pt-BR" sz="1200" dirty="0" smtClean="0"/>
              <a:t>43-3379-3193 </a:t>
            </a:r>
            <a:r>
              <a:rPr lang="pt-BR" sz="1200" dirty="0"/>
              <a:t>- E-mail: </a:t>
            </a:r>
            <a:r>
              <a:rPr lang="pt-BR" sz="1200" dirty="0">
                <a:hlinkClick r:id="rId8"/>
              </a:rPr>
              <a:t>ayla.ramos@ctd.net.br</a:t>
            </a:r>
            <a:endParaRPr lang="pt-BR" sz="1200" dirty="0"/>
          </a:p>
          <a:p>
            <a:endParaRPr lang="pt-BR" sz="1200" dirty="0"/>
          </a:p>
          <a:p>
            <a:endParaRPr lang="pt-BR" sz="1200" dirty="0"/>
          </a:p>
          <a:p>
            <a:endParaRPr lang="pt-BR" sz="1200" dirty="0"/>
          </a:p>
          <a:p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249179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4932</TotalTime>
  <Words>174</Words>
  <Application>Microsoft Office PowerPoint</Application>
  <PresentationFormat>Apresentação na tela (4:3)</PresentationFormat>
  <Paragraphs>121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Anay Fabiola Xavier - 5901</dc:creator>
  <cp:lastModifiedBy>Mariane Aparecida Rosalin Gomes</cp:lastModifiedBy>
  <cp:revision>158</cp:revision>
  <cp:lastPrinted>2025-04-28T19:34:21Z</cp:lastPrinted>
  <dcterms:created xsi:type="dcterms:W3CDTF">2020-08-07T17:10:24Z</dcterms:created>
  <dcterms:modified xsi:type="dcterms:W3CDTF">2025-04-28T20:38:53Z</dcterms:modified>
</cp:coreProperties>
</file>